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HX+YFDq+uhmIyZ3m7XsUgNpU9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12279B-F7A6-4282-AB0A-AC9C990BEABD}">
  <a:tblStyle styleId="{4512279B-F7A6-4282-AB0A-AC9C990BEAB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Comfortaa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a61e6ae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template slide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15a61e6ae0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9e84b4c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3.32V at 500mA load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1f9e84b4ca2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9e84b4c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3.32V at 500mA load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1f9e84b4ca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c3d639ae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fc3d639a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ffd40688f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0ffd40688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90f367b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Transmitter and Receiver PCBs both work (play audio to connected speaker) with their own quirks. Receiver: connects to phone via Bluetooth, the DAC on the PCB does not work, connected to DAC used from Demo last semester it does play audio/songs. This is considered as back up plan. Transmitter: connects to speaker via Bluetooth, </a:t>
            </a:r>
            <a:r>
              <a:rPr lang="en-US"/>
              <a:t>transmits</a:t>
            </a:r>
            <a:r>
              <a:rPr lang="en-US"/>
              <a:t> the sine wave, sound gets louder when input amplitude is changed just has some noise in the sound.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Updated PCB: implements a new DAC for the Receiver, has the input analog signal closer to the ESP32 to reduce noise and is not close to other routes.</a:t>
            </a:r>
            <a:endParaRPr/>
          </a:p>
        </p:txBody>
      </p:sp>
      <p:sp>
        <p:nvSpPr>
          <p:cNvPr id="206" name="Google Shape;206;g1590f367b4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b5e49f0d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2b5e49f0d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New DAC, shorter Analog in route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69a659c1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Antonio has started validating his voltages with the E-Load. Has completed 3.3V. Nicole started validation on sections using the old PCBs just in case we need to use them. </a:t>
            </a:r>
            <a:endParaRPr/>
          </a:p>
        </p:txBody>
      </p:sp>
      <p:sp>
        <p:nvSpPr>
          <p:cNvPr id="237" name="Google Shape;237;g2069a659c10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a61e6ae0b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5a61e6ae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-US">
                <a:solidFill>
                  <a:schemeClr val="dk1"/>
                </a:solidFill>
              </a:rPr>
              <a:t>Talk about what an equalizer 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-US">
                <a:solidFill>
                  <a:schemeClr val="dk1"/>
                </a:solidFill>
              </a:rPr>
              <a:t>Problem Statement about equalizers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bc7a9588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1fbc7a958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Nathan and Antonio are still soldering/troubleshooting each of their PCBs. LCD code is fully integrated and performing the basic functions. Nicole and Antonio have started validation on Bluetooth and Power.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5f267dc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ESP32 LCD Code:</a:t>
            </a:r>
            <a:endParaRPr b="1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Hello World!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Address Mapping for new SunFounder LCD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Function Setting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Digital Read on ESP32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UP, DOWN buttons with movable cursor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Iteration through char name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SELECT button implementation ~ infinite loop fixed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*Scroll Down Menu + displaying more than 4 receivers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chemeClr val="dk1"/>
                </a:solidFill>
              </a:rPr>
              <a:t>Order Parts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g175f267dc7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9e84b4ca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/>
              <a:t>ESP32 LCD Code:</a:t>
            </a:r>
            <a:endParaRPr b="1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Hello World!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Address Mapping for new SunFounder LCD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Function Setting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Digital Read on ESP32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UP, DOWN buttons with movable cursor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Iteration through char name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SELECT button implementation ~ infinite loop fixed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*Scroll Down Menu + displaying more than 4 receivers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>
                <a:solidFill>
                  <a:schemeClr val="dk1"/>
                </a:solidFill>
              </a:rPr>
              <a:t>Order Parts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>
                <a:solidFill>
                  <a:schemeClr val="dk1"/>
                </a:solidFill>
              </a:rPr>
              <a:t>done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g1f9e84b4ca2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9e84b4ca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3.32V at 500mA load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1f9e84b4ca2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9338af2b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3.32V at 500mA load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1f9338af2bc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9e84b4c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3.32V at 500mA load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g1f9e84b4ca2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5a61e6ae0b_0_1"/>
          <p:cNvSpPr txBox="1"/>
          <p:nvPr>
            <p:ph type="ctrTitle"/>
          </p:nvPr>
        </p:nvSpPr>
        <p:spPr>
          <a:xfrm>
            <a:off x="3462375" y="2910625"/>
            <a:ext cx="5513100" cy="28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Status Update #5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t/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t/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t/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Sponsor: Max Lesser</a:t>
            </a:r>
            <a:endParaRPr sz="3155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082"/>
              <a:buFont typeface="Arial"/>
              <a:buNone/>
            </a:pPr>
            <a:r>
              <a:rPr lang="en-US" sz="3155"/>
              <a:t>TA: Dalton W. Cyr</a:t>
            </a:r>
            <a:endParaRPr sz="3155"/>
          </a:p>
        </p:txBody>
      </p:sp>
      <p:pic>
        <p:nvPicPr>
          <p:cNvPr descr="DLCOE_logo_HWHT.png" id="55" name="Google Shape;55;g15a61e6ae0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5a61e6ae0b_0_1"/>
          <p:cNvPicPr preferRelativeResize="0"/>
          <p:nvPr/>
        </p:nvPicPr>
        <p:blipFill rotWithShape="1">
          <a:blip r:embed="rId4">
            <a:alphaModFix/>
          </a:blip>
          <a:srcRect b="-950" l="2706" r="30461" t="950"/>
          <a:stretch/>
        </p:blipFill>
        <p:spPr>
          <a:xfrm>
            <a:off x="0" y="25"/>
            <a:ext cx="5413800" cy="5400000"/>
          </a:xfrm>
          <a:prstGeom prst="diagStripe">
            <a:avLst>
              <a:gd fmla="val 28946" name="adj"/>
            </a:avLst>
          </a:prstGeom>
          <a:noFill/>
          <a:ln>
            <a:noFill/>
          </a:ln>
        </p:spPr>
      </p:pic>
      <p:sp>
        <p:nvSpPr>
          <p:cNvPr id="57" name="Google Shape;57;g15a61e6ae0b_0_1"/>
          <p:cNvSpPr txBox="1"/>
          <p:nvPr/>
        </p:nvSpPr>
        <p:spPr>
          <a:xfrm>
            <a:off x="2710625" y="2671025"/>
            <a:ext cx="6246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6: GrAPE (Graphic Analog Portable Equalizer)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5a61e6ae0b_0_1"/>
          <p:cNvSpPr txBox="1"/>
          <p:nvPr/>
        </p:nvSpPr>
        <p:spPr>
          <a:xfrm>
            <a:off x="214625" y="5216400"/>
            <a:ext cx="35646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</a:pPr>
            <a:r>
              <a:rPr b="1" i="0" lang="en-US" sz="295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Antonio Cardona</a:t>
            </a:r>
            <a:endParaRPr b="1" i="0" sz="295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</a:pPr>
            <a:r>
              <a:rPr b="1" i="0" lang="en-US" sz="295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Nathan Finley</a:t>
            </a:r>
            <a:endParaRPr b="1" i="0" sz="295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</a:pPr>
            <a:r>
              <a:rPr b="1" i="0" lang="en-US" sz="295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Nicole LoGiudice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9e84b4ca2_0_13"/>
          <p:cNvSpPr txBox="1"/>
          <p:nvPr/>
        </p:nvSpPr>
        <p:spPr>
          <a:xfrm>
            <a:off x="531300" y="822625"/>
            <a:ext cx="8081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/>
              <a:t>Buck-Boost Converter -15.0V</a:t>
            </a:r>
            <a:endParaRPr b="1" i="0" sz="29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f9e84b4ca2_0_13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f9e84b4ca2_0_13"/>
          <p:cNvSpPr txBox="1"/>
          <p:nvPr/>
        </p:nvSpPr>
        <p:spPr>
          <a:xfrm>
            <a:off x="4286250" y="6218925"/>
            <a:ext cx="48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Current Load of </a:t>
            </a:r>
            <a:r>
              <a:rPr lang="en-US"/>
              <a:t>100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 for </a:t>
            </a:r>
            <a:r>
              <a:rPr lang="en-US"/>
              <a:t>Nathan’s Subsytem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1f9e84b4ca2_0_13"/>
          <p:cNvSpPr txBox="1"/>
          <p:nvPr/>
        </p:nvSpPr>
        <p:spPr>
          <a:xfrm>
            <a:off x="531297" y="3198150"/>
            <a:ext cx="23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f9e84b4ca2_0_13"/>
          <p:cNvSpPr txBox="1"/>
          <p:nvPr/>
        </p:nvSpPr>
        <p:spPr>
          <a:xfrm>
            <a:off x="-476850" y="140300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Antonio Cardona</a:t>
            </a:r>
            <a:endParaRPr b="0" i="0" sz="14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f9e84b4ca2_0_13"/>
          <p:cNvSpPr txBox="1"/>
          <p:nvPr/>
        </p:nvSpPr>
        <p:spPr>
          <a:xfrm>
            <a:off x="1425550" y="2485050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1f9e84b4ca2_0_1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788" y="1896225"/>
            <a:ext cx="6840417" cy="42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9e84b4ca2_0_25"/>
          <p:cNvSpPr txBox="1"/>
          <p:nvPr/>
        </p:nvSpPr>
        <p:spPr>
          <a:xfrm>
            <a:off x="531300" y="822625"/>
            <a:ext cx="8081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/>
              <a:t>Buck-Boost Converter -15.0V</a:t>
            </a:r>
            <a:endParaRPr b="1" i="0" sz="29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1f9e84b4ca2_0_25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1f9e84b4ca2_0_25"/>
          <p:cNvSpPr txBox="1"/>
          <p:nvPr/>
        </p:nvSpPr>
        <p:spPr>
          <a:xfrm>
            <a:off x="4286250" y="6218925"/>
            <a:ext cx="48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Current Load of </a:t>
            </a:r>
            <a:r>
              <a:rPr lang="en-US"/>
              <a:t>100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 for </a:t>
            </a:r>
            <a:r>
              <a:rPr lang="en-US"/>
              <a:t>Nathan’s Subsytem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f9e84b4ca2_0_25"/>
          <p:cNvSpPr txBox="1"/>
          <p:nvPr/>
        </p:nvSpPr>
        <p:spPr>
          <a:xfrm>
            <a:off x="531297" y="3198150"/>
            <a:ext cx="23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1f9e84b4ca2_0_25"/>
          <p:cNvSpPr txBox="1"/>
          <p:nvPr/>
        </p:nvSpPr>
        <p:spPr>
          <a:xfrm>
            <a:off x="-476850" y="140300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Antonio Cardona</a:t>
            </a:r>
            <a:endParaRPr b="0" i="0" sz="14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f9e84b4ca2_0_25"/>
          <p:cNvSpPr txBox="1"/>
          <p:nvPr/>
        </p:nvSpPr>
        <p:spPr>
          <a:xfrm>
            <a:off x="1425550" y="2485050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g1f9e84b4ca2_0_2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50" y="1906775"/>
            <a:ext cx="6806310" cy="420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c3d639ae4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Nathan Finley</a:t>
            </a:r>
            <a:endParaRPr/>
          </a:p>
        </p:txBody>
      </p:sp>
      <p:graphicFrame>
        <p:nvGraphicFramePr>
          <p:cNvPr id="196" name="Google Shape;196;g1fc3d639ae4_0_0"/>
          <p:cNvGraphicFramePr/>
          <p:nvPr/>
        </p:nvGraphicFramePr>
        <p:xfrm>
          <a:off x="199025" y="1792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{4512279B-F7A6-4282-AB0A-AC9C990BEABD}</a:tableStyleId>
              </a:tblPr>
              <a:tblGrid>
                <a:gridCol w="4372975"/>
                <a:gridCol w="4372975"/>
              </a:tblGrid>
              <a:tr h="9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Accomplishments since last update:</a:t>
                      </a:r>
                      <a:endParaRPr b="1"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20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 hours of effort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Ongoing progress/problems and plans until the next presentation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</a:tr>
              <a:tr h="3717125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US"/>
                        <a:t>Received PCB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Constructed input buffer: operational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Constructed L+R master gain: operational</a:t>
                      </a:r>
                      <a:endParaRPr/>
                    </a:p>
                    <a:p>
                      <a:pPr indent="-2032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Constructed 30Hz sliding band: works on wrong frequency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9144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 Week Goal</a:t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-US"/>
                        <a:t>Finish remaining bands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Finish output-summing amplifier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Test with bluetooth output tool + integrate with Nicole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97" name="Google Shape;197;g1fc3d639ae4_0_0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ffd40688f_2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Equalizer</a:t>
            </a:r>
            <a:endParaRPr/>
          </a:p>
        </p:txBody>
      </p:sp>
      <p:pic>
        <p:nvPicPr>
          <p:cNvPr id="203" name="Google Shape;203;g20ffd40688f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5277"/>
            <a:ext cx="8839204" cy="418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90f367b41_0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000"/>
              <a:t>Nicole LoGiudice</a:t>
            </a:r>
            <a:endParaRPr sz="3000"/>
          </a:p>
        </p:txBody>
      </p:sp>
      <p:graphicFrame>
        <p:nvGraphicFramePr>
          <p:cNvPr id="209" name="Google Shape;209;g1590f367b41_0_10"/>
          <p:cNvGraphicFramePr/>
          <p:nvPr/>
        </p:nvGraphicFramePr>
        <p:xfrm>
          <a:off x="952500" y="2633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{4512279B-F7A6-4282-AB0A-AC9C990BEABD}</a:tableStyleId>
              </a:tblPr>
              <a:tblGrid>
                <a:gridCol w="3654100"/>
                <a:gridCol w="3654100"/>
              </a:tblGrid>
              <a:tr h="531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Accomplishments since last update: </a:t>
                      </a:r>
                      <a:endParaRPr b="1"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29</a:t>
                      </a:r>
                      <a:r>
                        <a:rPr b="1" lang="en-US" sz="1400" u="none" cap="none" strike="noStrike"/>
                        <a:t> Hours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Ongoing progress/problems and plans until the next presentation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accent5"/>
                    </a:solidFill>
                  </a:tcPr>
                </a:tc>
              </a:tr>
              <a:tr h="110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LCD code fully integrated &amp; tested, now connects to specified speaker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Soldering/Testing/Validating Updated PCB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17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Bluetooth Receiver and Transmitter PCBs both receiver or transmit audio and plays said audio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Continue validation for old PCBs as back up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0" name="Google Shape;210;g1590f367b41_0_10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b5e49f0de_0_4"/>
          <p:cNvSpPr txBox="1"/>
          <p:nvPr>
            <p:ph type="title"/>
          </p:nvPr>
        </p:nvSpPr>
        <p:spPr>
          <a:xfrm>
            <a:off x="528200" y="755765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Bluetooth Receiver &amp; Transmitter</a:t>
            </a:r>
            <a:endParaRPr/>
          </a:p>
        </p:txBody>
      </p:sp>
      <p:sp>
        <p:nvSpPr>
          <p:cNvPr id="216" name="Google Shape;216;g12b5e49f0de_0_4"/>
          <p:cNvSpPr txBox="1"/>
          <p:nvPr/>
        </p:nvSpPr>
        <p:spPr>
          <a:xfrm>
            <a:off x="1896625" y="1387550"/>
            <a:ext cx="22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Nicole LoGiudice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2b5e49f0de_0_4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12b5e49f0d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" y="1875100"/>
            <a:ext cx="9144000" cy="4068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 txBox="1"/>
          <p:nvPr>
            <p:ph type="title"/>
          </p:nvPr>
        </p:nvSpPr>
        <p:spPr>
          <a:xfrm>
            <a:off x="538725" y="2332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grpSp>
        <p:nvGrpSpPr>
          <p:cNvPr id="224" name="Google Shape;224;p6"/>
          <p:cNvGrpSpPr/>
          <p:nvPr/>
        </p:nvGrpSpPr>
        <p:grpSpPr>
          <a:xfrm>
            <a:off x="2589600" y="5476925"/>
            <a:ext cx="1354375" cy="1050563"/>
            <a:chOff x="2357125" y="5223300"/>
            <a:chExt cx="1354375" cy="1050563"/>
          </a:xfrm>
        </p:grpSpPr>
        <p:pic>
          <p:nvPicPr>
            <p:cNvPr id="225" name="Google Shape;225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57125" y="5278550"/>
              <a:ext cx="214238" cy="22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57125" y="5517521"/>
              <a:ext cx="232075" cy="2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57125" y="5751446"/>
              <a:ext cx="232075" cy="254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57125" y="5990421"/>
              <a:ext cx="232075" cy="23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6"/>
            <p:cNvSpPr txBox="1"/>
            <p:nvPr/>
          </p:nvSpPr>
          <p:spPr>
            <a:xfrm>
              <a:off x="2589200" y="5223300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Antonio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 txBox="1"/>
            <p:nvPr/>
          </p:nvSpPr>
          <p:spPr>
            <a:xfrm>
              <a:off x="2589200" y="5459750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Nathan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2589200" y="5709513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Nicole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 txBox="1"/>
            <p:nvPr/>
          </p:nvSpPr>
          <p:spPr>
            <a:xfrm>
              <a:off x="2589200" y="5935163"/>
              <a:ext cx="112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General Team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6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179250"/>
            <a:ext cx="9144000" cy="3960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69a659c10_2_5"/>
          <p:cNvSpPr txBox="1"/>
          <p:nvPr>
            <p:ph type="title"/>
          </p:nvPr>
        </p:nvSpPr>
        <p:spPr>
          <a:xfrm>
            <a:off x="758325" y="7423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sp>
        <p:nvSpPr>
          <p:cNvPr id="240" name="Google Shape;240;g2069a659c10_2_5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2069a659c10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6075"/>
            <a:ext cx="9144000" cy="440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a61e6ae0b_0_97"/>
          <p:cNvSpPr txBox="1"/>
          <p:nvPr>
            <p:ph type="title"/>
          </p:nvPr>
        </p:nvSpPr>
        <p:spPr>
          <a:xfrm>
            <a:off x="534950" y="30271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Thank you - Any Questions?</a:t>
            </a:r>
            <a:endParaRPr/>
          </a:p>
        </p:txBody>
      </p:sp>
      <p:grpSp>
        <p:nvGrpSpPr>
          <p:cNvPr id="247" name="Google Shape;247;g15a61e6ae0b_0_97"/>
          <p:cNvGrpSpPr/>
          <p:nvPr/>
        </p:nvGrpSpPr>
        <p:grpSpPr>
          <a:xfrm>
            <a:off x="2706955" y="3519501"/>
            <a:ext cx="4761883" cy="2179397"/>
            <a:chOff x="2829617" y="3471876"/>
            <a:chExt cx="4761883" cy="2179397"/>
          </a:xfrm>
        </p:grpSpPr>
        <p:pic>
          <p:nvPicPr>
            <p:cNvPr id="248" name="Google Shape;248;g15a61e6ae0b_0_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901459">
              <a:off x="3052225" y="3781425"/>
              <a:ext cx="1677450" cy="1560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g15a61e6ae0b_0_97"/>
            <p:cNvSpPr txBox="1"/>
            <p:nvPr/>
          </p:nvSpPr>
          <p:spPr>
            <a:xfrm>
              <a:off x="4572000" y="4207575"/>
              <a:ext cx="3019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i="1" lang="en-US" sz="3400" u="none" cap="none" strike="noStrik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GrAPE</a:t>
              </a:r>
              <a:endParaRPr b="1" i="1" sz="34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64" name="Google Shape;64;p3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357"/>
              <a:buNone/>
            </a:pPr>
            <a:r>
              <a:rPr b="1" lang="en-US" u="sng"/>
              <a:t>Problem Statement</a:t>
            </a:r>
            <a:endParaRPr b="1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rPr lang="en-US" sz="2900"/>
              <a:t>The current market lacks equalizers that can be used in settings where complete wirelessness is needed. 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t/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rPr lang="en-US" sz="2900"/>
              <a:t>Without both bluetooth input and output connectivity, a user is unable to control his/her speaker system settings on-the-go, and must instead have a dedicated location next to a speaker system from which to control a sound system. 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716"/>
              <a:buNone/>
            </a:pPr>
            <a:r>
              <a:rPr b="1" lang="en-US" sz="3185" u="sng"/>
              <a:t>Solution Proposal</a:t>
            </a:r>
            <a:endParaRPr b="1" sz="3185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rPr lang="en-US" sz="2900"/>
              <a:t>The GrAPE is a graphic analog portable equalizer for the frequency range of 0-20 kHz with the ability to connect via Bluetooth or Auxiliary to any device/speaker with </a:t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8"/>
              <a:buNone/>
            </a:pPr>
            <a:r>
              <a:rPr lang="en-US" sz="2900"/>
              <a:t>these applications.</a:t>
            </a:r>
            <a:endParaRPr sz="29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 u="sng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8669"/>
              <a:buNone/>
            </a:pPr>
            <a:r>
              <a:t/>
            </a:r>
            <a:endParaRPr sz="2900"/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563" y="5240225"/>
            <a:ext cx="2592575" cy="16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>
            <p:ph type="title"/>
          </p:nvPr>
        </p:nvSpPr>
        <p:spPr>
          <a:xfrm>
            <a:off x="457200" y="820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Design</a:t>
            </a:r>
            <a:endParaRPr/>
          </a:p>
        </p:txBody>
      </p:sp>
      <p:sp>
        <p:nvSpPr>
          <p:cNvPr id="72" name="Google Shape;72;p2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677"/>
            <a:ext cx="8839200" cy="397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bc7a9588c_0_5"/>
          <p:cNvSpPr txBox="1"/>
          <p:nvPr>
            <p:ph type="title"/>
          </p:nvPr>
        </p:nvSpPr>
        <p:spPr>
          <a:xfrm>
            <a:off x="457200" y="10796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79" name="Google Shape;79;g1fbc7a9588c_0_5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g1fbc7a9588c_0_5"/>
          <p:cNvGrpSpPr/>
          <p:nvPr/>
        </p:nvGrpSpPr>
        <p:grpSpPr>
          <a:xfrm>
            <a:off x="7315200" y="2250800"/>
            <a:ext cx="1828800" cy="2847950"/>
            <a:chOff x="3657600" y="2295575"/>
            <a:chExt cx="1828800" cy="2847950"/>
          </a:xfrm>
        </p:grpSpPr>
        <p:sp>
          <p:nvSpPr>
            <p:cNvPr id="81" name="Google Shape;81;g1fbc7a9588c_0_5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1fbc7a9588c_0_5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1fbc7a9588c_0_5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Validation</a:t>
              </a:r>
              <a:endParaRPr b="1" i="0" sz="1200" u="none" cap="none" strike="noStrik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g1fbc7a9588c_0_5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Document end product specifications.</a:t>
              </a:r>
              <a:endParaRPr b="0" i="0" sz="900" u="none" cap="none" strike="noStrik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g1fbc7a9588c_0_5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Apr</a:t>
              </a:r>
              <a:endParaRPr b="0" i="0" sz="1000" u="none" cap="none" strike="noStrik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g1fbc7a9588c_0_5"/>
          <p:cNvGrpSpPr/>
          <p:nvPr/>
        </p:nvGrpSpPr>
        <p:grpSpPr>
          <a:xfrm>
            <a:off x="5486400" y="2250800"/>
            <a:ext cx="1828800" cy="2847950"/>
            <a:chOff x="3657600" y="2295575"/>
            <a:chExt cx="1828800" cy="2847950"/>
          </a:xfrm>
        </p:grpSpPr>
        <p:sp>
          <p:nvSpPr>
            <p:cNvPr id="87" name="Google Shape;87;g1fbc7a9588c_0_5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1fbc7a9588c_0_5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" name="Google Shape;89;g1fbc7a9588c_0_5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90" name="Google Shape;90;g1fbc7a9588c_0_5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Troubleshooting/Testing</a:t>
              </a:r>
              <a:endPara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g1fbc7a9588c_0_5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Solve any problems that appear once connecting to other Subsystems</a:t>
              </a:r>
              <a:endPara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g1fbc7a9588c_0_5"/>
            <p:cNvSpPr txBox="1"/>
            <p:nvPr/>
          </p:nvSpPr>
          <p:spPr>
            <a:xfrm>
              <a:off x="3863250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Mar</a:t>
              </a:r>
              <a:endParaRPr b="0" i="0" sz="1000" u="none" cap="none" strike="noStrik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g1fbc7a9588c_0_5"/>
          <p:cNvGrpSpPr/>
          <p:nvPr/>
        </p:nvGrpSpPr>
        <p:grpSpPr>
          <a:xfrm>
            <a:off x="3657600" y="2250800"/>
            <a:ext cx="1828800" cy="2847950"/>
            <a:chOff x="3657600" y="2295575"/>
            <a:chExt cx="1828800" cy="2847950"/>
          </a:xfrm>
        </p:grpSpPr>
        <p:sp>
          <p:nvSpPr>
            <p:cNvPr id="94" name="Google Shape;94;g1fbc7a9588c_0_5"/>
            <p:cNvSpPr/>
            <p:nvPr/>
          </p:nvSpPr>
          <p:spPr>
            <a:xfrm>
              <a:off x="3657600" y="2823925"/>
              <a:ext cx="1828800" cy="2319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1fbc7a9588c_0_5"/>
            <p:cNvSpPr/>
            <p:nvPr/>
          </p:nvSpPr>
          <p:spPr>
            <a:xfrm>
              <a:off x="3657600" y="2295575"/>
              <a:ext cx="1828800" cy="537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" name="Google Shape;96;g1fbc7a9588c_0_5"/>
            <p:cNvCxnSpPr/>
            <p:nvPr/>
          </p:nvCxnSpPr>
          <p:spPr>
            <a:xfrm>
              <a:off x="54864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97" name="Google Shape;97;g1fbc7a9588c_0_5"/>
            <p:cNvSpPr txBox="1"/>
            <p:nvPr/>
          </p:nvSpPr>
          <p:spPr>
            <a:xfrm>
              <a:off x="3863250" y="3050050"/>
              <a:ext cx="1417500" cy="7977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Integration</a:t>
              </a:r>
              <a:endParaRPr b="1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g1fbc7a9588c_0_5"/>
            <p:cNvSpPr txBox="1"/>
            <p:nvPr/>
          </p:nvSpPr>
          <p:spPr>
            <a:xfrm>
              <a:off x="3863250" y="3896950"/>
              <a:ext cx="1417500" cy="996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Connect individual Subsystems</a:t>
              </a:r>
              <a:endParaRPr b="0" i="0" sz="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g1fbc7a9588c_0_5"/>
            <p:cNvSpPr txBox="1"/>
            <p:nvPr/>
          </p:nvSpPr>
          <p:spPr>
            <a:xfrm>
              <a:off x="3863250" y="2441100"/>
              <a:ext cx="10200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Mid Feb - Mar</a:t>
              </a:r>
              <a:endParaRPr b="0" i="0" sz="1000" u="none" cap="none" strike="noStrike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g1fbc7a9588c_0_5"/>
          <p:cNvGrpSpPr/>
          <p:nvPr/>
        </p:nvGrpSpPr>
        <p:grpSpPr>
          <a:xfrm>
            <a:off x="1828800" y="2250800"/>
            <a:ext cx="1828800" cy="2847950"/>
            <a:chOff x="0" y="2295575"/>
            <a:chExt cx="1828800" cy="2847950"/>
          </a:xfrm>
        </p:grpSpPr>
        <p:sp>
          <p:nvSpPr>
            <p:cNvPr id="101" name="Google Shape;101;g1fbc7a9588c_0_5"/>
            <p:cNvSpPr/>
            <p:nvPr/>
          </p:nvSpPr>
          <p:spPr>
            <a:xfrm>
              <a:off x="0" y="2823925"/>
              <a:ext cx="1828800" cy="2319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1fbc7a9588c_0_5"/>
            <p:cNvSpPr/>
            <p:nvPr/>
          </p:nvSpPr>
          <p:spPr>
            <a:xfrm>
              <a:off x="0" y="2295575"/>
              <a:ext cx="1828800" cy="53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1fbc7a9588c_0_5"/>
            <p:cNvSpPr txBox="1"/>
            <p:nvPr/>
          </p:nvSpPr>
          <p:spPr>
            <a:xfrm>
              <a:off x="205650" y="3050050"/>
              <a:ext cx="1417500" cy="797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PCB Design</a:t>
              </a:r>
              <a:endParaRPr b="1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g1fbc7a9588c_0_5"/>
            <p:cNvSpPr txBox="1"/>
            <p:nvPr/>
          </p:nvSpPr>
          <p:spPr>
            <a:xfrm>
              <a:off x="205650" y="3896950"/>
              <a:ext cx="14175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Design and order PCBs</a:t>
              </a:r>
              <a:endPara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g1fbc7a9588c_0_5"/>
            <p:cNvSpPr txBox="1"/>
            <p:nvPr/>
          </p:nvSpPr>
          <p:spPr>
            <a:xfrm>
              <a:off x="205650" y="2441100"/>
              <a:ext cx="10428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Jan - Mid Feb</a:t>
              </a:r>
              <a:endParaRPr b="0" i="0" sz="1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6" name="Google Shape;106;g1fbc7a9588c_0_5"/>
            <p:cNvCxnSpPr/>
            <p:nvPr/>
          </p:nvCxnSpPr>
          <p:spPr>
            <a:xfrm>
              <a:off x="18288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07" name="Google Shape;107;g1fbc7a9588c_0_5"/>
          <p:cNvGrpSpPr/>
          <p:nvPr/>
        </p:nvGrpSpPr>
        <p:grpSpPr>
          <a:xfrm>
            <a:off x="0" y="2250800"/>
            <a:ext cx="1828800" cy="2847950"/>
            <a:chOff x="0" y="2295575"/>
            <a:chExt cx="1828800" cy="2847950"/>
          </a:xfrm>
        </p:grpSpPr>
        <p:sp>
          <p:nvSpPr>
            <p:cNvPr id="108" name="Google Shape;108;g1fbc7a9588c_0_5"/>
            <p:cNvSpPr/>
            <p:nvPr/>
          </p:nvSpPr>
          <p:spPr>
            <a:xfrm>
              <a:off x="0" y="2823925"/>
              <a:ext cx="1828800" cy="2319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1fbc7a9588c_0_5"/>
            <p:cNvSpPr/>
            <p:nvPr/>
          </p:nvSpPr>
          <p:spPr>
            <a:xfrm>
              <a:off x="0" y="2295575"/>
              <a:ext cx="1828800" cy="53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1fbc7a9588c_0_5"/>
            <p:cNvSpPr txBox="1"/>
            <p:nvPr/>
          </p:nvSpPr>
          <p:spPr>
            <a:xfrm>
              <a:off x="205650" y="3050050"/>
              <a:ext cx="1417500" cy="797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Pre-Integration</a:t>
              </a:r>
              <a:endParaRPr b="1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g1fbc7a9588c_0_5"/>
            <p:cNvSpPr txBox="1"/>
            <p:nvPr/>
          </p:nvSpPr>
          <p:spPr>
            <a:xfrm>
              <a:off x="205650" y="3896950"/>
              <a:ext cx="1417500" cy="9960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Complete items required for integration</a:t>
              </a:r>
              <a:endParaRPr b="0" i="0" sz="9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g1fbc7a9588c_0_5"/>
            <p:cNvSpPr txBox="1"/>
            <p:nvPr/>
          </p:nvSpPr>
          <p:spPr>
            <a:xfrm>
              <a:off x="205650" y="2441100"/>
              <a:ext cx="10455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Jan - Early Feb</a:t>
              </a:r>
              <a:endParaRPr b="0" i="0" sz="10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3" name="Google Shape;113;g1fbc7a9588c_0_5"/>
            <p:cNvCxnSpPr/>
            <p:nvPr/>
          </p:nvCxnSpPr>
          <p:spPr>
            <a:xfrm>
              <a:off x="18288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14" name="Google Shape;114;g1fbc7a9588c_0_5"/>
          <p:cNvSpPr/>
          <p:nvPr/>
        </p:nvSpPr>
        <p:spPr>
          <a:xfrm>
            <a:off x="855550" y="5716500"/>
            <a:ext cx="405900" cy="304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1fbc7a9588c_0_5"/>
          <p:cNvSpPr/>
          <p:nvPr/>
        </p:nvSpPr>
        <p:spPr>
          <a:xfrm>
            <a:off x="2326800" y="5716500"/>
            <a:ext cx="405900" cy="3045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fbc7a9588c_0_5"/>
          <p:cNvSpPr/>
          <p:nvPr/>
        </p:nvSpPr>
        <p:spPr>
          <a:xfrm>
            <a:off x="4487888" y="5716500"/>
            <a:ext cx="405900" cy="3045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1fbc7a9588c_0_5"/>
          <p:cNvSpPr txBox="1"/>
          <p:nvPr/>
        </p:nvSpPr>
        <p:spPr>
          <a:xfrm>
            <a:off x="1261450" y="5668650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Behind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fbc7a9588c_0_5"/>
          <p:cNvSpPr txBox="1"/>
          <p:nvPr/>
        </p:nvSpPr>
        <p:spPr>
          <a:xfrm>
            <a:off x="2732700" y="5560950"/>
            <a:ext cx="149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On,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Schedule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fbc7a9588c_0_5"/>
          <p:cNvSpPr txBox="1"/>
          <p:nvPr/>
        </p:nvSpPr>
        <p:spPr>
          <a:xfrm>
            <a:off x="4893788" y="5668650"/>
            <a:ext cx="14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fbc7a9588c_0_5"/>
          <p:cNvSpPr/>
          <p:nvPr/>
        </p:nvSpPr>
        <p:spPr>
          <a:xfrm>
            <a:off x="6243075" y="5716500"/>
            <a:ext cx="405900" cy="304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fbc7a9588c_0_5"/>
          <p:cNvSpPr txBox="1"/>
          <p:nvPr/>
        </p:nvSpPr>
        <p:spPr>
          <a:xfrm>
            <a:off x="6628950" y="5560950"/>
            <a:ext cx="149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Started,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g175f267dc7b_0_2"/>
          <p:cNvGraphicFramePr/>
          <p:nvPr/>
        </p:nvGraphicFramePr>
        <p:xfrm>
          <a:off x="200550" y="200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{4512279B-F7A6-4282-AB0A-AC9C990BEABD}</a:tableStyleId>
              </a:tblPr>
              <a:tblGrid>
                <a:gridCol w="4531175"/>
                <a:gridCol w="4211725"/>
              </a:tblGrid>
              <a:tr h="74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Accomplishments since last update:</a:t>
                      </a:r>
                      <a:endParaRPr b="1"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62</a:t>
                      </a:r>
                      <a:r>
                        <a:rPr b="1" lang="en-US" sz="1800" u="none" cap="none" strike="noStrike">
                          <a:solidFill>
                            <a:schemeClr val="dk1"/>
                          </a:solidFill>
                        </a:rPr>
                        <a:t> hrs of effort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Ongoing progress/problems and plans until the next presentation</a:t>
                      </a:r>
                      <a:endParaRPr b="1" sz="1800" u="none" cap="none" strike="noStrike"/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</a:tr>
              <a:tr h="3731625"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-2286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cap="none" strike="noStrike"/>
                        <a:t>Validated </a:t>
                      </a:r>
                      <a:r>
                        <a:rPr lang="en-US" sz="1800"/>
                        <a:t>the following DC-DC Converters: +5.0V, +3.3V, -15.0V</a:t>
                      </a:r>
                      <a:endParaRPr sz="1800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22860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Completed integration between LCD and Bluetooth transmitter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/>
                        <a:t>Problems:</a:t>
                      </a:r>
                      <a:endParaRPr sz="1800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+15.0V DC-DC Converter not </a:t>
                      </a:r>
                      <a:r>
                        <a:rPr lang="en-US" sz="1800"/>
                        <a:t>handling</a:t>
                      </a:r>
                      <a:r>
                        <a:rPr lang="en-US" sz="1800"/>
                        <a:t> load</a:t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u="none" cap="none" strike="noStrike"/>
                        <a:t>In 2 weeks…</a:t>
                      </a:r>
                      <a:endParaRPr sz="1800" u="none" cap="none" strike="noStrike"/>
                    </a:p>
                    <a:p>
                      <a:pPr indent="-228600" lvl="0" marL="28575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 u="none" cap="none" strike="noStrike"/>
                        <a:t>Test and validate remaining converter</a:t>
                      </a:r>
                      <a:r>
                        <a:rPr lang="en-US" sz="1800"/>
                        <a:t> (+15.0V)</a:t>
                      </a:r>
                      <a:endParaRPr sz="1800" u="none" cap="none" strike="noStrike"/>
                    </a:p>
                    <a:p>
                      <a:pPr indent="-228600" lvl="0" marL="28575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●"/>
                      </a:pPr>
                      <a:r>
                        <a:rPr lang="en-US" sz="1800"/>
                        <a:t>Build and t</a:t>
                      </a:r>
                      <a:r>
                        <a:rPr lang="en-US" sz="1800" u="none" cap="none" strike="noStrike"/>
                        <a:t>est charging circuit and battery fuel gauge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7" name="Google Shape;127;g175f267dc7b_0_2"/>
          <p:cNvSpPr txBox="1"/>
          <p:nvPr>
            <p:ph type="title"/>
          </p:nvPr>
        </p:nvSpPr>
        <p:spPr>
          <a:xfrm>
            <a:off x="160200" y="10224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Antonio Cardona</a:t>
            </a:r>
            <a:endParaRPr sz="1700"/>
          </a:p>
        </p:txBody>
      </p:sp>
      <p:sp>
        <p:nvSpPr>
          <p:cNvPr id="128" name="Google Shape;128;g175f267dc7b_0_2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9e84b4ca2_2_11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1f9e84b4ca2_2_11"/>
          <p:cNvPicPr preferRelativeResize="0"/>
          <p:nvPr/>
        </p:nvPicPr>
        <p:blipFill rotWithShape="1">
          <a:blip r:embed="rId3">
            <a:alphaModFix/>
          </a:blip>
          <a:srcRect b="0" l="0" r="0" t="517"/>
          <a:stretch/>
        </p:blipFill>
        <p:spPr>
          <a:xfrm rot="-5400000">
            <a:off x="2140413" y="9537"/>
            <a:ext cx="4906950" cy="849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f9e84b4ca2_2_11"/>
          <p:cNvSpPr txBox="1"/>
          <p:nvPr>
            <p:ph type="title"/>
          </p:nvPr>
        </p:nvSpPr>
        <p:spPr>
          <a:xfrm>
            <a:off x="160200" y="870000"/>
            <a:ext cx="8823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None/>
            </a:pPr>
            <a:r>
              <a:rPr lang="en-US"/>
              <a:t>Old and New Board</a:t>
            </a:r>
            <a:endParaRPr sz="1700"/>
          </a:p>
        </p:txBody>
      </p:sp>
      <p:sp>
        <p:nvSpPr>
          <p:cNvPr id="136" name="Google Shape;136;g1f9e84b4ca2_2_11"/>
          <p:cNvSpPr txBox="1"/>
          <p:nvPr/>
        </p:nvSpPr>
        <p:spPr>
          <a:xfrm>
            <a:off x="-476850" y="140300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Antonio Cardona</a:t>
            </a:r>
            <a:endParaRPr b="0" i="0" sz="14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9e84b4ca2_2_0"/>
          <p:cNvSpPr txBox="1"/>
          <p:nvPr/>
        </p:nvSpPr>
        <p:spPr>
          <a:xfrm>
            <a:off x="531300" y="822625"/>
            <a:ext cx="8081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/>
              <a:t>Boost Converter +15.0V</a:t>
            </a:r>
            <a:endParaRPr b="1" i="0" sz="29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1f9e84b4ca2_2_0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f9e84b4ca2_2_0"/>
          <p:cNvSpPr txBox="1"/>
          <p:nvPr/>
        </p:nvSpPr>
        <p:spPr>
          <a:xfrm>
            <a:off x="531297" y="3198150"/>
            <a:ext cx="23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f9e84b4ca2_2_0"/>
          <p:cNvSpPr txBox="1"/>
          <p:nvPr/>
        </p:nvSpPr>
        <p:spPr>
          <a:xfrm>
            <a:off x="-476850" y="140300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Antonio Cardona</a:t>
            </a:r>
            <a:endParaRPr b="0" i="0" sz="14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1f9e84b4ca2_2_0"/>
          <p:cNvSpPr txBox="1"/>
          <p:nvPr/>
        </p:nvSpPr>
        <p:spPr>
          <a:xfrm>
            <a:off x="1425550" y="2485050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g1f9e84b4ca2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00" y="2191800"/>
            <a:ext cx="6610812" cy="28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9338af2bc_0_13"/>
          <p:cNvSpPr txBox="1"/>
          <p:nvPr/>
        </p:nvSpPr>
        <p:spPr>
          <a:xfrm>
            <a:off x="531300" y="822625"/>
            <a:ext cx="8081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/>
              <a:t>Buck-Boost Converter +3.30V</a:t>
            </a:r>
            <a:endParaRPr b="1" i="0" sz="29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f9338af2bc_0_13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f9338af2bc_0_13"/>
          <p:cNvSpPr txBox="1"/>
          <p:nvPr/>
        </p:nvSpPr>
        <p:spPr>
          <a:xfrm>
            <a:off x="5348100" y="6218925"/>
            <a:ext cx="37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Current Load of </a:t>
            </a:r>
            <a:r>
              <a:rPr lang="en-US"/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for </a:t>
            </a:r>
            <a:r>
              <a:rPr lang="en-US"/>
              <a:t>2x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ESP32s</a:t>
            </a:r>
            <a:endParaRPr/>
          </a:p>
        </p:txBody>
      </p:sp>
      <p:sp>
        <p:nvSpPr>
          <p:cNvPr id="154" name="Google Shape;154;g1f9338af2bc_0_13"/>
          <p:cNvSpPr txBox="1"/>
          <p:nvPr/>
        </p:nvSpPr>
        <p:spPr>
          <a:xfrm>
            <a:off x="531297" y="3198150"/>
            <a:ext cx="23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f9338af2bc_0_13"/>
          <p:cNvSpPr txBox="1"/>
          <p:nvPr/>
        </p:nvSpPr>
        <p:spPr>
          <a:xfrm>
            <a:off x="-476850" y="140300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Antonio Cardona</a:t>
            </a:r>
            <a:endParaRPr b="0" i="0" sz="14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1f9338af2bc_0_1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900" y="1980400"/>
            <a:ext cx="6854736" cy="42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f9338af2bc_0_13"/>
          <p:cNvSpPr txBox="1"/>
          <p:nvPr/>
        </p:nvSpPr>
        <p:spPr>
          <a:xfrm>
            <a:off x="1425550" y="2485050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9e84b4ca2_0_2"/>
          <p:cNvSpPr txBox="1"/>
          <p:nvPr/>
        </p:nvSpPr>
        <p:spPr>
          <a:xfrm>
            <a:off x="531300" y="822625"/>
            <a:ext cx="80814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/>
              <a:t>Buck-Boost Converter +3.30V</a:t>
            </a:r>
            <a:endParaRPr b="1" i="0" sz="298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f9e84b4ca2_0_2"/>
          <p:cNvSpPr txBox="1"/>
          <p:nvPr/>
        </p:nvSpPr>
        <p:spPr>
          <a:xfrm>
            <a:off x="6129300" y="399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Graphic Analog Portable Equalizer</a:t>
            </a:r>
            <a:endParaRPr b="0" i="0" sz="14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1f9e84b4ca2_0_2"/>
          <p:cNvSpPr txBox="1"/>
          <p:nvPr/>
        </p:nvSpPr>
        <p:spPr>
          <a:xfrm>
            <a:off x="531297" y="3198150"/>
            <a:ext cx="23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1f9e84b4ca2_0_2"/>
          <p:cNvSpPr txBox="1"/>
          <p:nvPr/>
        </p:nvSpPr>
        <p:spPr>
          <a:xfrm>
            <a:off x="-476850" y="140300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Antonio Cardona</a:t>
            </a:r>
            <a:endParaRPr b="0" i="0" sz="14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f9e84b4ca2_0_2"/>
          <p:cNvSpPr txBox="1"/>
          <p:nvPr/>
        </p:nvSpPr>
        <p:spPr>
          <a:xfrm>
            <a:off x="1425550" y="2485050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g1f9e84b4ca2_0_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50" y="2008800"/>
            <a:ext cx="6674076" cy="4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f9e84b4ca2_0_2"/>
          <p:cNvSpPr txBox="1"/>
          <p:nvPr/>
        </p:nvSpPr>
        <p:spPr>
          <a:xfrm>
            <a:off x="5348100" y="6218925"/>
            <a:ext cx="37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Current Load of </a:t>
            </a:r>
            <a:r>
              <a:rPr lang="en-US"/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for </a:t>
            </a:r>
            <a:r>
              <a:rPr lang="en-US"/>
              <a:t>2x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ESP32s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